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984" r:id="rId2"/>
  </p:sldMasterIdLst>
  <p:notesMasterIdLst>
    <p:notesMasterId r:id="rId13"/>
  </p:notesMasterIdLst>
  <p:sldIdLst>
    <p:sldId id="256" r:id="rId3"/>
    <p:sldId id="257" r:id="rId4"/>
    <p:sldId id="263" r:id="rId5"/>
    <p:sldId id="265" r:id="rId6"/>
    <p:sldId id="264" r:id="rId7"/>
    <p:sldId id="262" r:id="rId8"/>
    <p:sldId id="266" r:id="rId9"/>
    <p:sldId id="267"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mpel Fashion" id="{5CA0A84C-8E87-4D7D-9C63-AFB332E0EAFE}">
          <p14:sldIdLst>
            <p14:sldId id="256"/>
          </p14:sldIdLst>
        </p14:section>
        <p14:section name="About us" id="{737C2437-94F1-4171-B262-6E4E13737CD7}">
          <p14:sldIdLst>
            <p14:sldId id="257"/>
          </p14:sldIdLst>
        </p14:section>
        <p14:section name="THE DETAILS OF IMPEL FASHION" id="{A76D838A-DAF2-49BB-9ADA-D3A560450F25}">
          <p14:sldIdLst>
            <p14:sldId id="263"/>
            <p14:sldId id="265"/>
            <p14:sldId id="264"/>
          </p14:sldIdLst>
        </p14:section>
        <p14:section name="OUR ASSOCIATE FACTORY" id="{C6EF7158-9031-4783-BEA8-0C80F19C69AC}">
          <p14:sldIdLst>
            <p14:sldId id="262"/>
            <p14:sldId id="266"/>
            <p14:sldId id="267"/>
            <p14:sldId id="268"/>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362" autoAdjust="0"/>
  </p:normalViewPr>
  <p:slideViewPr>
    <p:cSldViewPr>
      <p:cViewPr>
        <p:scale>
          <a:sx n="76" d="100"/>
          <a:sy n="76" d="100"/>
        </p:scale>
        <p:origin x="-120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3AA67-7D1E-4A59-8ED3-522DAB421E76}" type="datetimeFigureOut">
              <a:rPr lang="en-US" smtClean="0"/>
              <a:t>7/8/2019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C1F1C-80AA-4158-B913-681478335A96}" type="slidenum">
              <a:rPr lang="en-US" smtClean="0"/>
              <a:t>‹#›</a:t>
            </a:fld>
            <a:endParaRPr lang="en-US"/>
          </a:p>
        </p:txBody>
      </p:sp>
    </p:spTree>
    <p:extLst>
      <p:ext uri="{BB962C8B-B14F-4D97-AF65-F5344CB8AC3E}">
        <p14:creationId xmlns:p14="http://schemas.microsoft.com/office/powerpoint/2010/main" val="107383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C1F1C-80AA-4158-B913-681478335A96}" type="slidenum">
              <a:rPr lang="en-US" smtClean="0"/>
              <a:t>1</a:t>
            </a:fld>
            <a:endParaRPr lang="en-US"/>
          </a:p>
        </p:txBody>
      </p:sp>
    </p:spTree>
    <p:extLst>
      <p:ext uri="{BB962C8B-B14F-4D97-AF65-F5344CB8AC3E}">
        <p14:creationId xmlns:p14="http://schemas.microsoft.com/office/powerpoint/2010/main" val="375180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C1F1C-80AA-4158-B913-681478335A96}" type="slidenum">
              <a:rPr lang="en-US" smtClean="0"/>
              <a:t>2</a:t>
            </a:fld>
            <a:endParaRPr lang="en-US"/>
          </a:p>
        </p:txBody>
      </p:sp>
    </p:spTree>
    <p:extLst>
      <p:ext uri="{BB962C8B-B14F-4D97-AF65-F5344CB8AC3E}">
        <p14:creationId xmlns:p14="http://schemas.microsoft.com/office/powerpoint/2010/main" val="375180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Quality Department :</a:t>
            </a:r>
          </a:p>
          <a:p>
            <a:endParaRPr lang="en-US" dirty="0"/>
          </a:p>
        </p:txBody>
      </p:sp>
      <p:sp>
        <p:nvSpPr>
          <p:cNvPr id="4" name="Slide Number Placeholder 3"/>
          <p:cNvSpPr>
            <a:spLocks noGrp="1"/>
          </p:cNvSpPr>
          <p:nvPr>
            <p:ph type="sldNum" sz="quarter" idx="10"/>
          </p:nvPr>
        </p:nvSpPr>
        <p:spPr/>
        <p:txBody>
          <a:bodyPr/>
          <a:lstStyle/>
          <a:p>
            <a:fld id="{D90C1F1C-80AA-4158-B913-681478335A96}" type="slidenum">
              <a:rPr lang="en-US" smtClean="0"/>
              <a:t>3</a:t>
            </a:fld>
            <a:endParaRPr lang="en-US"/>
          </a:p>
        </p:txBody>
      </p:sp>
    </p:spTree>
    <p:extLst>
      <p:ext uri="{BB962C8B-B14F-4D97-AF65-F5344CB8AC3E}">
        <p14:creationId xmlns:p14="http://schemas.microsoft.com/office/powerpoint/2010/main" val="386290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smtClean="0"/>
              <a:t>Quality Department :</a:t>
            </a:r>
          </a:p>
          <a:p>
            <a:endParaRPr lang="en-US"/>
          </a:p>
        </p:txBody>
      </p:sp>
      <p:sp>
        <p:nvSpPr>
          <p:cNvPr id="4" name="Slide Number Placeholder 3"/>
          <p:cNvSpPr>
            <a:spLocks noGrp="1"/>
          </p:cNvSpPr>
          <p:nvPr>
            <p:ph type="sldNum" sz="quarter" idx="10"/>
          </p:nvPr>
        </p:nvSpPr>
        <p:spPr/>
        <p:txBody>
          <a:bodyPr/>
          <a:lstStyle/>
          <a:p>
            <a:fld id="{D90C1F1C-80AA-4158-B913-681478335A96}" type="slidenum">
              <a:rPr lang="en-US" smtClean="0"/>
              <a:t>6</a:t>
            </a:fld>
            <a:endParaRPr lang="en-US"/>
          </a:p>
        </p:txBody>
      </p:sp>
    </p:spTree>
    <p:extLst>
      <p:ext uri="{BB962C8B-B14F-4D97-AF65-F5344CB8AC3E}">
        <p14:creationId xmlns:p14="http://schemas.microsoft.com/office/powerpoint/2010/main" val="386290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0641801-45F3-4E3E-9D4B-F650774FBFD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A3F2BBE-40DF-4C3F-B1BF-9453978C988D}"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41801-45F3-4E3E-9D4B-F650774FBFD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2BBE-40DF-4C3F-B1BF-9453978C98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641801-45F3-4E3E-9D4B-F650774FBFD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2BBE-40DF-4C3F-B1BF-9453978C988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641801-45F3-4E3E-9D4B-F650774FBFD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26696250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41801-45F3-4E3E-9D4B-F650774FBFD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24992413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41801-45F3-4E3E-9D4B-F650774FBFD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15067886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641801-45F3-4E3E-9D4B-F650774FBFDD}"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15281028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641801-45F3-4E3E-9D4B-F650774FBFDD}" type="datetimeFigureOut">
              <a:rPr lang="en-US" smtClean="0"/>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10683776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641801-45F3-4E3E-9D4B-F650774FBFDD}" type="datetimeFigureOut">
              <a:rPr lang="en-US" smtClean="0"/>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168678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41801-45F3-4E3E-9D4B-F650774FBFDD}" type="datetimeFigureOut">
              <a:rPr lang="en-US" smtClean="0"/>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23156060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41801-45F3-4E3E-9D4B-F650774FBFDD}"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42612488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41801-45F3-4E3E-9D4B-F650774FBFD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2BBE-40DF-4C3F-B1BF-9453978C988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41801-45F3-4E3E-9D4B-F650774FBFDD}"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40983758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41801-45F3-4E3E-9D4B-F650774FBFD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1309911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641801-45F3-4E3E-9D4B-F650774FBFDD}"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2BBE-40DF-4C3F-B1BF-9453978C988D}" type="slidenum">
              <a:rPr lang="en-US" smtClean="0"/>
              <a:t>‹#›</a:t>
            </a:fld>
            <a:endParaRPr lang="en-US"/>
          </a:p>
        </p:txBody>
      </p:sp>
    </p:spTree>
    <p:extLst>
      <p:ext uri="{BB962C8B-B14F-4D97-AF65-F5344CB8AC3E}">
        <p14:creationId xmlns:p14="http://schemas.microsoft.com/office/powerpoint/2010/main" val="9021559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0641801-45F3-4E3E-9D4B-F650774FBFDD}" type="datetimeFigureOut">
              <a:rPr lang="en-US" smtClean="0"/>
              <a:t>7/8/2019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F2BBE-40DF-4C3F-B1BF-9453978C988D}"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641801-45F3-4E3E-9D4B-F650774FBFDD}"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2BBE-40DF-4C3F-B1BF-9453978C98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641801-45F3-4E3E-9D4B-F650774FBFDD}" type="datetimeFigureOut">
              <a:rPr lang="en-US" smtClean="0"/>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F2BBE-40DF-4C3F-B1BF-9453978C98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641801-45F3-4E3E-9D4B-F650774FBFDD}" type="datetimeFigureOut">
              <a:rPr lang="en-US" smtClean="0"/>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F2BBE-40DF-4C3F-B1BF-9453978C98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641801-45F3-4E3E-9D4B-F650774FBFDD}" type="datetimeFigureOut">
              <a:rPr lang="en-US" smtClean="0"/>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F2BBE-40DF-4C3F-B1BF-9453978C98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641801-45F3-4E3E-9D4B-F650774FBFDD}"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F2BBE-40DF-4C3F-B1BF-9453978C988D}"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0641801-45F3-4E3E-9D4B-F650774FBFDD}" type="datetimeFigureOut">
              <a:rPr lang="en-US" smtClean="0"/>
              <a:t>7/8/2019</a:t>
            </a:fld>
            <a:endParaRPr lang="en-US"/>
          </a:p>
        </p:txBody>
      </p:sp>
      <p:sp>
        <p:nvSpPr>
          <p:cNvPr id="7" name="Slide Number Placeholder 6"/>
          <p:cNvSpPr>
            <a:spLocks noGrp="1"/>
          </p:cNvSpPr>
          <p:nvPr>
            <p:ph type="sldNum" sz="quarter" idx="12"/>
          </p:nvPr>
        </p:nvSpPr>
        <p:spPr/>
        <p:txBody>
          <a:bodyPr/>
          <a:lstStyle/>
          <a:p>
            <a:fld id="{7A3F2BBE-40DF-4C3F-B1BF-9453978C988D}"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0641801-45F3-4E3E-9D4B-F650774FBFDD}" type="datetimeFigureOut">
              <a:rPr lang="en-US" smtClean="0"/>
              <a:t>7/8/2019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A3F2BBE-40DF-4C3F-B1BF-9453978C988D}"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41801-45F3-4E3E-9D4B-F650774FBFDD}" type="datetimeFigureOut">
              <a:rPr lang="en-US" smtClean="0"/>
              <a:t>7/8/2019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F2BBE-40DF-4C3F-B1BF-9453978C988D}" type="slidenum">
              <a:rPr lang="en-US" smtClean="0"/>
              <a:t>‹#›</a:t>
            </a:fld>
            <a:endParaRPr lang="en-US"/>
          </a:p>
        </p:txBody>
      </p:sp>
    </p:spTree>
    <p:extLst>
      <p:ext uri="{BB962C8B-B14F-4D97-AF65-F5344CB8AC3E}">
        <p14:creationId xmlns:p14="http://schemas.microsoft.com/office/powerpoint/2010/main" val="369117657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saraffashionbd.com/" TargetMode="External"/><Relationship Id="rId2" Type="http://schemas.openxmlformats.org/officeDocument/2006/relationships/hyperlink" Target="mailto:biplov@saraffashionbd.com"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0.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Autofit/>
          </a:bodyPr>
          <a:lstStyle/>
          <a:p>
            <a:r>
              <a:rPr lang="en-US" sz="1200" b="1" dirty="0" smtClean="0"/>
              <a:t>100% Export oriented knit garments manufacturer &amp; buying agent</a:t>
            </a:r>
            <a:endParaRPr lang="en-US" sz="1200" b="1" dirty="0"/>
          </a:p>
        </p:txBody>
      </p:sp>
      <p:sp>
        <p:nvSpPr>
          <p:cNvPr id="6" name="TextBox 5"/>
          <p:cNvSpPr txBox="1"/>
          <p:nvPr/>
        </p:nvSpPr>
        <p:spPr>
          <a:xfrm>
            <a:off x="6324600" y="5791200"/>
            <a:ext cx="2743200" cy="923330"/>
          </a:xfrm>
          <a:prstGeom prst="rect">
            <a:avLst/>
          </a:prstGeom>
          <a:noFill/>
        </p:spPr>
        <p:txBody>
          <a:bodyPr wrap="square" rtlCol="0">
            <a:spAutoFit/>
          </a:bodyPr>
          <a:lstStyle/>
          <a:p>
            <a:r>
              <a:rPr lang="en-US" u="sng" dirty="0" smtClean="0">
                <a:ln w="10541" cmpd="sng">
                  <a:solidFill>
                    <a:schemeClr val="accent1">
                      <a:shade val="88000"/>
                      <a:satMod val="110000"/>
                    </a:schemeClr>
                  </a:solidFill>
                  <a:prstDash val="solid"/>
                </a:ln>
                <a:solidFill>
                  <a:schemeClr val="accent1">
                    <a:lumMod val="75000"/>
                  </a:schemeClr>
                </a:solidFill>
              </a:rPr>
              <a:t>License  address          :                 </a:t>
            </a:r>
            <a:r>
              <a:rPr lang="en-US" sz="1200" dirty="0" smtClean="0">
                <a:ln w="10541" cmpd="sng">
                  <a:solidFill>
                    <a:schemeClr val="accent1">
                      <a:shade val="88000"/>
                      <a:satMod val="110000"/>
                    </a:schemeClr>
                  </a:solidFill>
                  <a:prstDash val="solid"/>
                </a:ln>
                <a:solidFill>
                  <a:schemeClr val="accent1">
                    <a:lumMod val="75000"/>
                  </a:schemeClr>
                </a:solidFill>
              </a:rPr>
              <a:t>31, MOJID  KHANPUR,NARAYANGANJ-1400,BANGLADESH</a:t>
            </a:r>
            <a:endParaRPr lang="en-US" sz="1200" dirty="0">
              <a:ln w="10541" cmpd="sng">
                <a:solidFill>
                  <a:schemeClr val="accent1">
                    <a:shade val="88000"/>
                    <a:satMod val="110000"/>
                  </a:schemeClr>
                </a:solidFill>
                <a:prstDash val="solid"/>
              </a:ln>
              <a:solidFill>
                <a:schemeClr val="accent1">
                  <a:lumMod val="75000"/>
                </a:schemeClr>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8640" y="3108960"/>
            <a:ext cx="6766560" cy="1463040"/>
          </a:xfrm>
          <a:prstGeom prst="rect">
            <a:avLst/>
          </a:prstGeom>
          <a:pattFill prst="pct80">
            <a:fgClr>
              <a:srgbClr val="FF33CC"/>
            </a:fgClr>
            <a:bgClr>
              <a:schemeClr val="bg1"/>
            </a:bgClr>
          </a:pattFill>
          <a:ln>
            <a:noFill/>
          </a:ln>
        </p:spPr>
      </p:pic>
    </p:spTree>
    <p:extLst>
      <p:ext uri="{BB962C8B-B14F-4D97-AF65-F5344CB8AC3E}">
        <p14:creationId xmlns:p14="http://schemas.microsoft.com/office/powerpoint/2010/main" val="477686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chemeClr val="accent2">
                    <a:lumMod val="20000"/>
                    <a:lumOff val="80000"/>
                  </a:schemeClr>
                </a:solidFill>
                <a:effectLst>
                  <a:outerShdw blurRad="25500" dist="23000" dir="7020000" algn="tl">
                    <a:srgbClr val="000000">
                      <a:alpha val="50000"/>
                    </a:srgbClr>
                  </a:outerShdw>
                </a:effectLst>
              </a:rPr>
              <a:t>KNITWEAR</a:t>
            </a:r>
            <a:r>
              <a:rPr lang="en-US" dirty="0" smtClean="0"/>
              <a:t> </a:t>
            </a:r>
            <a:r>
              <a:rPr lang="en-US" b="1"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rPr>
              <a:t>FABRICS</a:t>
            </a:r>
            <a:endParaRPr lang="en-US" b="1" dirty="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endParaRPr>
          </a:p>
        </p:txBody>
      </p:sp>
      <p:pic>
        <p:nvPicPr>
          <p:cNvPr id="3074" name="Picture 2" descr="D:\picture\DIALOT\MODIFIED\IMG_20181023_1136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447800"/>
            <a:ext cx="179881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picture\DIALOT\MODIFIED\IMG_20181023_1139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62400"/>
            <a:ext cx="178357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picture\DIALOT\MODIFIED\IMG_20181023_1150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3889" y="1447800"/>
            <a:ext cx="176951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picture\DIALOT\MODIFIED\IMG_20181023_1154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3889" y="3962400"/>
            <a:ext cx="176951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picture\DIALOT\MODIFIED\IMG_20181023_11564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1418492"/>
            <a:ext cx="190005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picture\DIALOT\MODIFIED\IMG_20181023_11470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3962400"/>
            <a:ext cx="190005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picture\DIALOT\MODIFIED\IMG_20181023_11493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1412630"/>
            <a:ext cx="1676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picture\DIALOT\MODIFIED\IMG_20181023_11505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2138" y="3962400"/>
            <a:ext cx="168226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9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1245"/>
            <a:ext cx="2971800"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About us</a:t>
            </a:r>
            <a:endParaRPr lang="en-US"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TextBox 1"/>
          <p:cNvSpPr txBox="1"/>
          <p:nvPr/>
        </p:nvSpPr>
        <p:spPr>
          <a:xfrm>
            <a:off x="304800" y="914400"/>
            <a:ext cx="8686800" cy="4801314"/>
          </a:xfrm>
          <a:prstGeom prst="rect">
            <a:avLst/>
          </a:prstGeom>
          <a:noFill/>
        </p:spPr>
        <p:txBody>
          <a:bodyPr wrap="square" rtlCol="0">
            <a:spAutoFit/>
          </a:bodyPr>
          <a:lstStyle/>
          <a:p>
            <a:r>
              <a:rPr lang="en-US" b="1" dirty="0" err="1" smtClean="0"/>
              <a:t>Saraf</a:t>
            </a:r>
            <a:r>
              <a:rPr lang="en-US" b="1" dirty="0" smtClean="0"/>
              <a:t> Fashion </a:t>
            </a:r>
            <a:r>
              <a:rPr lang="en-US" dirty="0" smtClean="0"/>
              <a:t>is </a:t>
            </a:r>
            <a:r>
              <a:rPr lang="en-US" dirty="0"/>
              <a:t>a buying House and 100% export oriented knit garments </a:t>
            </a:r>
            <a:r>
              <a:rPr lang="en-US" dirty="0" smtClean="0"/>
              <a:t>manufacture &amp; Buying Agent. </a:t>
            </a:r>
            <a:r>
              <a:rPr lang="en-US" dirty="0"/>
              <a:t>This is running with very well reputation in home and as well as abroad in this short time only for my sincere and my commitments. This company ensures you the best shrinkage control guaranty in knit </a:t>
            </a:r>
            <a:r>
              <a:rPr lang="en-US" dirty="0" smtClean="0"/>
              <a:t>garments </a:t>
            </a:r>
            <a:r>
              <a:rPr lang="en-US" dirty="0"/>
              <a:t>by using the world best modern </a:t>
            </a:r>
            <a:r>
              <a:rPr lang="en-US" dirty="0" smtClean="0"/>
              <a:t>equipment's </a:t>
            </a:r>
            <a:r>
              <a:rPr lang="en-US" dirty="0"/>
              <a:t>for knit </a:t>
            </a:r>
            <a:r>
              <a:rPr lang="en-US" dirty="0" smtClean="0"/>
              <a:t>garments. Our own factory name is </a:t>
            </a:r>
            <a:r>
              <a:rPr lang="en-US" b="1" dirty="0" smtClean="0"/>
              <a:t>Jazira</a:t>
            </a:r>
            <a:r>
              <a:rPr lang="en-US" dirty="0" smtClean="0"/>
              <a:t> </a:t>
            </a:r>
            <a:r>
              <a:rPr lang="en-US" b="1" dirty="0" smtClean="0"/>
              <a:t>Fabrics </a:t>
            </a:r>
            <a:r>
              <a:rPr lang="en-US" dirty="0" smtClean="0"/>
              <a:t>which one situated in Narayanganj</a:t>
            </a:r>
            <a:r>
              <a:rPr lang="en-US" dirty="0"/>
              <a:t> </a:t>
            </a:r>
            <a:r>
              <a:rPr lang="en-US" dirty="0" smtClean="0"/>
              <a:t> and details of this factory is mentioned in factory profile and also mentioned our associate factories.</a:t>
            </a:r>
          </a:p>
          <a:p>
            <a:r>
              <a:rPr lang="en-US" b="1" dirty="0" err="1"/>
              <a:t>Saraf</a:t>
            </a:r>
            <a:r>
              <a:rPr lang="en-US" b="1" dirty="0"/>
              <a:t> Fashion </a:t>
            </a:r>
            <a:r>
              <a:rPr lang="en-US" dirty="0" smtClean="0"/>
              <a:t>is also </a:t>
            </a:r>
            <a:r>
              <a:rPr lang="en-US" dirty="0"/>
              <a:t>ensures that, the entire goods, which they produces are absolutely with out engagement of child labor and with out using any harmful substances for human being. </a:t>
            </a:r>
            <a:r>
              <a:rPr lang="en-US" dirty="0" smtClean="0"/>
              <a:t>We </a:t>
            </a:r>
            <a:r>
              <a:rPr lang="en-US" dirty="0"/>
              <a:t>produced our all products with certified company by ISO, ACCORD, SEDEX, BSCI and others</a:t>
            </a:r>
            <a:r>
              <a:rPr lang="en-US" dirty="0" smtClean="0"/>
              <a:t>.</a:t>
            </a:r>
          </a:p>
          <a:p>
            <a:r>
              <a:rPr lang="en-US" dirty="0" smtClean="0"/>
              <a:t>Beside </a:t>
            </a:r>
            <a:r>
              <a:rPr lang="en-US" dirty="0"/>
              <a:t>this, for the consciousness of safe environment” </a:t>
            </a:r>
            <a:r>
              <a:rPr lang="en-US" b="1" dirty="0" err="1"/>
              <a:t>Saraf</a:t>
            </a:r>
            <a:r>
              <a:rPr lang="en-US" b="1" dirty="0"/>
              <a:t> Fashion </a:t>
            </a:r>
            <a:r>
              <a:rPr lang="en-US" dirty="0" smtClean="0"/>
              <a:t>is </a:t>
            </a:r>
            <a:r>
              <a:rPr lang="en-US" dirty="0"/>
              <a:t>the sincere company who take the vital steps to prevent the environment from the waste and other industrial harmful substance. </a:t>
            </a:r>
            <a:br>
              <a:rPr lang="en-US" dirty="0"/>
            </a:br>
            <a:r>
              <a:rPr lang="en-US" b="1" dirty="0" smtClean="0"/>
              <a:t>RE-MARKS</a:t>
            </a:r>
            <a:r>
              <a:rPr lang="en-US" dirty="0"/>
              <a:t/>
            </a:r>
            <a:br>
              <a:rPr lang="en-US" dirty="0"/>
            </a:br>
            <a:r>
              <a:rPr lang="en-US" dirty="0"/>
              <a:t>You are always welcome to visit our company.</a:t>
            </a:r>
            <a:br>
              <a:rPr lang="en-US" dirty="0"/>
            </a:br>
            <a:r>
              <a:rPr lang="en-US" dirty="0"/>
              <a:t>Please do not hesitate to ask us if you need to know any further information about us. </a:t>
            </a:r>
          </a:p>
        </p:txBody>
      </p:sp>
    </p:spTree>
    <p:extLst>
      <p:ext uri="{BB962C8B-B14F-4D97-AF65-F5344CB8AC3E}">
        <p14:creationId xmlns:p14="http://schemas.microsoft.com/office/powerpoint/2010/main" val="1974624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smtClean="0"/>
              <a:t>Team of </a:t>
            </a:r>
            <a:r>
              <a:rPr lang="en-US" sz="2400" b="1" dirty="0" err="1" smtClean="0"/>
              <a:t>Saraf</a:t>
            </a:r>
            <a:r>
              <a:rPr lang="en-US" sz="2400" b="1" dirty="0" smtClean="0"/>
              <a:t> Fashion</a:t>
            </a:r>
            <a:endParaRPr lang="en-US" sz="2400" b="1" dirty="0"/>
          </a:p>
        </p:txBody>
      </p:sp>
      <p:graphicFrame>
        <p:nvGraphicFramePr>
          <p:cNvPr id="9" name="Table 8"/>
          <p:cNvGraphicFramePr>
            <a:graphicFrameLocks noGrp="1"/>
          </p:cNvGraphicFramePr>
          <p:nvPr>
            <p:extLst>
              <p:ext uri="{D42A27DB-BD31-4B8C-83A1-F6EECF244321}">
                <p14:modId xmlns:p14="http://schemas.microsoft.com/office/powerpoint/2010/main" val="1719196719"/>
              </p:ext>
            </p:extLst>
          </p:nvPr>
        </p:nvGraphicFramePr>
        <p:xfrm>
          <a:off x="266699" y="609600"/>
          <a:ext cx="8610600" cy="1262984"/>
        </p:xfrm>
        <a:graphic>
          <a:graphicData uri="http://schemas.openxmlformats.org/drawingml/2006/table">
            <a:tbl>
              <a:tblPr firstRow="1" bandRow="1"/>
              <a:tblGrid>
                <a:gridCol w="4305300"/>
                <a:gridCol w="4305300"/>
              </a:tblGrid>
              <a:tr h="223882">
                <a:tc gridSpan="2">
                  <a:txBody>
                    <a:bodyPr/>
                    <a:lstStyle/>
                    <a:p>
                      <a:pPr algn="ctr"/>
                      <a:r>
                        <a:rPr lang="en-US" sz="2000" b="1" dirty="0" smtClean="0"/>
                        <a:t>Merchandising Department</a:t>
                      </a:r>
                      <a:endParaRPr lang="en-US" sz="2000" b="1" dirty="0"/>
                    </a:p>
                  </a:txBody>
                  <a:tcPr>
                    <a:solidFill>
                      <a:schemeClr val="tx2">
                        <a:lumMod val="40000"/>
                        <a:lumOff val="60000"/>
                      </a:schemeClr>
                    </a:solidFill>
                  </a:tcPr>
                </a:tc>
                <a:tc hMerge="1">
                  <a:txBody>
                    <a:bodyPr/>
                    <a:lstStyle/>
                    <a:p>
                      <a:endParaRPr lang="en-US"/>
                    </a:p>
                  </a:txBody>
                  <a:tcPr/>
                </a:tc>
              </a:tr>
              <a:tr h="433372">
                <a:tc>
                  <a:txBody>
                    <a:bodyPr/>
                    <a:lstStyle/>
                    <a:p>
                      <a:r>
                        <a:rPr lang="en-US" dirty="0" smtClean="0"/>
                        <a:t>Employees of Merchandising Department</a:t>
                      </a:r>
                      <a:endParaRPr lang="en-US" dirty="0"/>
                    </a:p>
                  </a:txBody>
                  <a:tcPr/>
                </a:tc>
                <a:tc>
                  <a:txBody>
                    <a:bodyPr/>
                    <a:lstStyle/>
                    <a:p>
                      <a:r>
                        <a:rPr lang="en-US" dirty="0" smtClean="0"/>
                        <a:t>12 persons are working Here</a:t>
                      </a:r>
                      <a:endParaRPr lang="en-US" dirty="0"/>
                    </a:p>
                  </a:txBody>
                  <a:tcPr/>
                </a:tc>
              </a:tr>
              <a:tr h="433372">
                <a:tc gridSpan="2">
                  <a:txBody>
                    <a:bodyPr/>
                    <a:lstStyle/>
                    <a:p>
                      <a:r>
                        <a:rPr lang="en-US" dirty="0" smtClean="0"/>
                        <a:t>Our entire all merchandising job is controlled authentically by </a:t>
                      </a:r>
                      <a:r>
                        <a:rPr lang="en-US" dirty="0" err="1" smtClean="0"/>
                        <a:t>Shahadath</a:t>
                      </a:r>
                      <a:r>
                        <a:rPr lang="en-US" dirty="0" smtClean="0"/>
                        <a:t> </a:t>
                      </a:r>
                      <a:r>
                        <a:rPr lang="en-US" dirty="0" err="1" smtClean="0"/>
                        <a:t>Hossain</a:t>
                      </a:r>
                      <a:r>
                        <a:rPr lang="en-US" dirty="0" smtClean="0"/>
                        <a:t> </a:t>
                      </a:r>
                      <a:r>
                        <a:rPr lang="en-US" dirty="0" err="1" smtClean="0"/>
                        <a:t>Biplov</a:t>
                      </a:r>
                      <a:r>
                        <a:rPr lang="en-US" dirty="0" smtClean="0"/>
                        <a:t>. </a:t>
                      </a:r>
                      <a:endParaRPr lang="en-US" dirty="0"/>
                    </a:p>
                  </a:txBody>
                  <a:tcPr/>
                </a:tc>
                <a:tc hMerge="1">
                  <a:txBody>
                    <a:bodyPr/>
                    <a:lstStyle/>
                    <a:p>
                      <a:endParaRPr lang="en-US"/>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53061639"/>
              </p:ext>
            </p:extLst>
          </p:nvPr>
        </p:nvGraphicFramePr>
        <p:xfrm>
          <a:off x="266699" y="3429000"/>
          <a:ext cx="8610600" cy="1981200"/>
        </p:xfrm>
        <a:graphic>
          <a:graphicData uri="http://schemas.openxmlformats.org/drawingml/2006/table">
            <a:tbl>
              <a:tblPr firstRow="1" bandRow="1"/>
              <a:tblGrid>
                <a:gridCol w="4305300"/>
                <a:gridCol w="4305300"/>
              </a:tblGrid>
              <a:tr h="370840">
                <a:tc gridSpan="2">
                  <a:txBody>
                    <a:bodyPr/>
                    <a:lstStyle/>
                    <a:p>
                      <a:pPr algn="ctr"/>
                      <a:r>
                        <a:rPr lang="en-US" sz="2000" b="1" dirty="0" smtClean="0"/>
                        <a:t>2....) Quality Department</a:t>
                      </a:r>
                      <a:endParaRPr lang="en-US" sz="2000" b="1" dirty="0"/>
                    </a:p>
                  </a:txBody>
                  <a:tcPr>
                    <a:solidFill>
                      <a:schemeClr val="tx2">
                        <a:lumMod val="60000"/>
                        <a:lumOff val="40000"/>
                      </a:schemeClr>
                    </a:solidFill>
                  </a:tcPr>
                </a:tc>
                <a:tc hMerge="1">
                  <a:txBody>
                    <a:bodyPr/>
                    <a:lstStyle/>
                    <a:p>
                      <a:endParaRPr lang="en-US"/>
                    </a:p>
                  </a:txBody>
                  <a:tcPr/>
                </a:tc>
              </a:tr>
              <a:tr h="365760">
                <a:tc>
                  <a:txBody>
                    <a:bodyPr/>
                    <a:lstStyle/>
                    <a:p>
                      <a:r>
                        <a:rPr lang="en-US" sz="2000" dirty="0" smtClean="0"/>
                        <a:t>Employees of quality department</a:t>
                      </a:r>
                      <a:endParaRPr lang="en-US" sz="2000" dirty="0"/>
                    </a:p>
                  </a:txBody>
                  <a:tcPr/>
                </a:tc>
                <a:tc>
                  <a:txBody>
                    <a:bodyPr/>
                    <a:lstStyle/>
                    <a:p>
                      <a:r>
                        <a:rPr lang="en-US" sz="2000" dirty="0" smtClean="0"/>
                        <a:t>15 persons are working here</a:t>
                      </a:r>
                      <a:endParaRPr lang="en-US" sz="2000" dirty="0"/>
                    </a:p>
                  </a:txBody>
                  <a:tcPr/>
                </a:tc>
              </a:tr>
              <a:tr h="619760">
                <a:tc gridSpan="2">
                  <a:txBody>
                    <a:bodyPr/>
                    <a:lstStyle/>
                    <a:p>
                      <a:r>
                        <a:rPr lang="en-US" sz="1800" baseline="0" dirty="0" smtClean="0"/>
                        <a:t> All employees of  this department are working according the instruction from merchandising department as per buyers required quality. This department make sure that the factory  making the goods as required quality like shrinkage, colorfastness and others. .....................</a:t>
                      </a:r>
                      <a:endParaRPr lang="en-US" sz="2000" dirty="0"/>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779480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a:solidFill>
            <a:schemeClr val="accent1">
              <a:lumMod val="40000"/>
              <a:lumOff val="60000"/>
            </a:schemeClr>
          </a:solidFill>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Sample section Department of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Saraf</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Fashion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766802502"/>
              </p:ext>
            </p:extLst>
          </p:nvPr>
        </p:nvGraphicFramePr>
        <p:xfrm>
          <a:off x="152400" y="685800"/>
          <a:ext cx="8839200" cy="1590040"/>
        </p:xfrm>
        <a:graphic>
          <a:graphicData uri="http://schemas.openxmlformats.org/drawingml/2006/table">
            <a:tbl>
              <a:tblPr firstRow="1" bandRow="1"/>
              <a:tblGrid>
                <a:gridCol w="8839200"/>
              </a:tblGrid>
              <a:tr h="370840">
                <a:tc>
                  <a:txBody>
                    <a:bodyPr/>
                    <a:lstStyle/>
                    <a:p>
                      <a:r>
                        <a:rPr lang="en-US" b="1" dirty="0" smtClean="0"/>
                        <a:t>Technical Hand for sample</a:t>
                      </a:r>
                      <a:endParaRPr lang="en-US" b="1" dirty="0"/>
                    </a:p>
                  </a:txBody>
                  <a:tcPr>
                    <a:solidFill>
                      <a:schemeClr val="tx2">
                        <a:lumMod val="40000"/>
                        <a:lumOff val="60000"/>
                      </a:schemeClr>
                    </a:solidFill>
                  </a:tcPr>
                </a:tc>
              </a:tr>
              <a:tr h="1219200">
                <a:tc>
                  <a:txBody>
                    <a:bodyPr/>
                    <a:lstStyle/>
                    <a:p>
                      <a:r>
                        <a:rPr lang="en-US" baseline="0" dirty="0" smtClean="0"/>
                        <a:t>Here has a technician department with skill and sincere peoples whose develop the garments workmanship which comment our clients  after sending 1</a:t>
                      </a:r>
                      <a:r>
                        <a:rPr lang="en-US" baseline="30000" dirty="0" smtClean="0"/>
                        <a:t>st</a:t>
                      </a:r>
                      <a:r>
                        <a:rPr lang="en-US" baseline="0" dirty="0" smtClean="0"/>
                        <a:t> sample /PP sample. And they  apply it at factories operators  so that they can sewing  the garments as our clients comments on sending sample.  </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50209521"/>
              </p:ext>
            </p:extLst>
          </p:nvPr>
        </p:nvGraphicFramePr>
        <p:xfrm>
          <a:off x="228600" y="4038600"/>
          <a:ext cx="8686800" cy="1285240"/>
        </p:xfrm>
        <a:graphic>
          <a:graphicData uri="http://schemas.openxmlformats.org/drawingml/2006/table">
            <a:tbl>
              <a:tblPr firstRow="1" bandRow="1"/>
              <a:tblGrid>
                <a:gridCol w="4343400"/>
                <a:gridCol w="4343400"/>
              </a:tblGrid>
              <a:tr h="370840">
                <a:tc gridSpan="2">
                  <a:txBody>
                    <a:bodyPr/>
                    <a:lstStyle/>
                    <a:p>
                      <a:r>
                        <a:rPr lang="en-US" dirty="0" smtClean="0"/>
                        <a:t>OUR VALUABLE BUYERS </a:t>
                      </a:r>
                      <a:endParaRPr lang="en-US" dirty="0"/>
                    </a:p>
                  </a:txBody>
                  <a:tcPr>
                    <a:solidFill>
                      <a:schemeClr val="tx2">
                        <a:lumMod val="40000"/>
                        <a:lumOff val="60000"/>
                      </a:schemeClr>
                    </a:solidFill>
                  </a:tcPr>
                </a:tc>
                <a:tc hMerge="1">
                  <a:txBody>
                    <a:bodyPr/>
                    <a:lstStyle/>
                    <a:p>
                      <a:endParaRPr lang="en-US"/>
                    </a:p>
                  </a:txBody>
                  <a:tcPr/>
                </a:tc>
              </a:tr>
              <a:tr h="741680">
                <a:tc>
                  <a:txBody>
                    <a:bodyPr/>
                    <a:lstStyle/>
                    <a:p>
                      <a:r>
                        <a:rPr lang="en-US" dirty="0" smtClean="0"/>
                        <a:t>1)  Big star </a:t>
                      </a:r>
                      <a:r>
                        <a:rPr lang="en-US" dirty="0" err="1" smtClean="0"/>
                        <a:t>sp</a:t>
                      </a:r>
                      <a:r>
                        <a:rPr lang="en-US" dirty="0" smtClean="0"/>
                        <a:t> zoo(Poland)                                     2)  SMYK (POLAND) </a:t>
                      </a:r>
                    </a:p>
                    <a:p>
                      <a:pPr marL="342900" indent="-342900">
                        <a:buAutoNum type="arabicParenR" startAt="3"/>
                      </a:pPr>
                      <a:r>
                        <a:rPr lang="pl-PL" sz="1800" kern="1200" dirty="0" smtClean="0">
                          <a:solidFill>
                            <a:schemeClr val="tx1"/>
                          </a:solidFill>
                          <a:effectLst/>
                          <a:latin typeface="+mn-lt"/>
                          <a:ea typeface="+mn-ea"/>
                          <a:cs typeface="+mn-cs"/>
                        </a:rPr>
                        <a:t>OTCF S.A</a:t>
                      </a:r>
                      <a:r>
                        <a:rPr lang="en-US" sz="1800" kern="1200" dirty="0" smtClean="0">
                          <a:solidFill>
                            <a:schemeClr val="tx1"/>
                          </a:solidFill>
                          <a:effectLst/>
                          <a:latin typeface="+mn-lt"/>
                          <a:ea typeface="+mn-ea"/>
                          <a:cs typeface="+mn-cs"/>
                        </a:rPr>
                        <a:t>/4F SPONSOR (POLAND) </a:t>
                      </a:r>
                      <a:endParaRPr lang="en-US" dirty="0" smtClean="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02463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chemeClr val="tx2">
              <a:lumMod val="40000"/>
              <a:lumOff val="60000"/>
            </a:schemeClr>
          </a:solidFill>
        </p:spPr>
        <p:txBody>
          <a:bodyPr wrap="square" rtlCol="0">
            <a:spAutoFit/>
          </a:bodyPr>
          <a:lstStyle/>
          <a:p>
            <a:pPr algn="ctr"/>
            <a:r>
              <a:rPr lang="en-US" sz="2800" dirty="0" smtClean="0"/>
              <a:t>Contact Person of </a:t>
            </a:r>
            <a:r>
              <a:rPr lang="en-US" sz="2800" dirty="0" err="1" smtClean="0"/>
              <a:t>Saraf</a:t>
            </a:r>
            <a:r>
              <a:rPr lang="en-US" sz="2800" dirty="0" smtClean="0"/>
              <a:t> Fashion</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425152081"/>
              </p:ext>
            </p:extLst>
          </p:nvPr>
        </p:nvGraphicFramePr>
        <p:xfrm>
          <a:off x="152400" y="650240"/>
          <a:ext cx="8686800" cy="2313763"/>
        </p:xfrm>
        <a:graphic>
          <a:graphicData uri="http://schemas.openxmlformats.org/drawingml/2006/table">
            <a:tbl>
              <a:tblPr firstRow="1" bandRow="1"/>
              <a:tblGrid>
                <a:gridCol w="3217334"/>
                <a:gridCol w="5469466"/>
              </a:tblGrid>
              <a:tr h="329373">
                <a:tc>
                  <a:txBody>
                    <a:bodyPr/>
                    <a:lstStyle/>
                    <a:p>
                      <a:pPr algn="r"/>
                      <a:r>
                        <a:rPr lang="en-US" sz="1800" dirty="0" smtClean="0"/>
                        <a:t>Supplier's name</a:t>
                      </a:r>
                      <a:endParaRPr lang="en-US" sz="1800" dirty="0"/>
                    </a:p>
                  </a:txBody>
                  <a:tcPr>
                    <a:solidFill>
                      <a:schemeClr val="bg2">
                        <a:lumMod val="90000"/>
                      </a:schemeClr>
                    </a:solidFill>
                  </a:tcPr>
                </a:tc>
                <a:tc>
                  <a:txBody>
                    <a:bodyPr/>
                    <a:lstStyle/>
                    <a:p>
                      <a:r>
                        <a:rPr lang="en-US" dirty="0" err="1" smtClean="0"/>
                        <a:t>Saraf</a:t>
                      </a:r>
                      <a:r>
                        <a:rPr lang="en-US" dirty="0" smtClean="0"/>
                        <a:t> Fashion</a:t>
                      </a:r>
                      <a:endParaRPr lang="en-US" dirty="0"/>
                    </a:p>
                  </a:txBody>
                  <a:tcPr/>
                </a:tc>
              </a:tr>
              <a:tr h="329373">
                <a:tc>
                  <a:txBody>
                    <a:bodyPr/>
                    <a:lstStyle/>
                    <a:p>
                      <a:pPr algn="r"/>
                      <a:r>
                        <a:rPr lang="en-US" sz="1800" dirty="0" smtClean="0"/>
                        <a:t>Contact Person</a:t>
                      </a:r>
                      <a:endParaRPr lang="en-US" sz="1800" dirty="0"/>
                    </a:p>
                  </a:txBody>
                  <a:tcPr>
                    <a:solidFill>
                      <a:schemeClr val="bg2">
                        <a:lumMod val="90000"/>
                      </a:schemeClr>
                    </a:solidFill>
                  </a:tcPr>
                </a:tc>
                <a:tc>
                  <a:txBody>
                    <a:bodyPr/>
                    <a:lstStyle/>
                    <a:p>
                      <a:r>
                        <a:rPr lang="en-US" baseline="0" dirty="0" err="1" smtClean="0"/>
                        <a:t>Biplov</a:t>
                      </a:r>
                      <a:endParaRPr lang="en-US" dirty="0"/>
                    </a:p>
                  </a:txBody>
                  <a:tcPr/>
                </a:tc>
              </a:tr>
              <a:tr h="576403">
                <a:tc>
                  <a:txBody>
                    <a:bodyPr/>
                    <a:lstStyle/>
                    <a:p>
                      <a:pPr algn="r"/>
                      <a:r>
                        <a:rPr lang="en-US" sz="1800" dirty="0" smtClean="0"/>
                        <a:t>Mobile number</a:t>
                      </a:r>
                      <a:endParaRPr lang="en-US" sz="1800" dirty="0"/>
                    </a:p>
                  </a:txBody>
                  <a:tcPr>
                    <a:solidFill>
                      <a:schemeClr val="bg2">
                        <a:lumMod val="90000"/>
                      </a:schemeClr>
                    </a:solidFill>
                  </a:tcPr>
                </a:tc>
                <a:tc>
                  <a:txBody>
                    <a:bodyPr/>
                    <a:lstStyle/>
                    <a:p>
                      <a:r>
                        <a:rPr lang="en-US" dirty="0" smtClean="0"/>
                        <a:t> </a:t>
                      </a:r>
                      <a:r>
                        <a:rPr lang="en-US" baseline="0" dirty="0" smtClean="0"/>
                        <a:t>(</a:t>
                      </a:r>
                      <a:r>
                        <a:rPr lang="en-US" dirty="0" smtClean="0"/>
                        <a:t>+880) 7634421</a:t>
                      </a:r>
                      <a:endParaRPr lang="en-US" dirty="0"/>
                    </a:p>
                  </a:txBody>
                  <a:tcPr/>
                </a:tc>
              </a:tr>
              <a:tr h="329373">
                <a:tc>
                  <a:txBody>
                    <a:bodyPr/>
                    <a:lstStyle/>
                    <a:p>
                      <a:pPr algn="r"/>
                      <a:r>
                        <a:rPr lang="en-US" sz="1800" dirty="0" smtClean="0"/>
                        <a:t>E-mail</a:t>
                      </a:r>
                      <a:endParaRPr lang="en-US" sz="1800" dirty="0"/>
                    </a:p>
                  </a:txBody>
                  <a:tcPr>
                    <a:solidFill>
                      <a:schemeClr val="bg2">
                        <a:lumMod val="90000"/>
                      </a:schemeClr>
                    </a:solidFill>
                  </a:tcPr>
                </a:tc>
                <a:tc>
                  <a:txBody>
                    <a:bodyPr/>
                    <a:lstStyle/>
                    <a:p>
                      <a:r>
                        <a:rPr lang="en-US" dirty="0" smtClean="0">
                          <a:hlinkClick r:id="rId2"/>
                        </a:rPr>
                        <a:t>biplov@saraffashionbd.com</a:t>
                      </a:r>
                      <a:endParaRPr lang="en-US" dirty="0" smtClean="0"/>
                    </a:p>
                    <a:p>
                      <a:endParaRPr lang="en-US" dirty="0"/>
                    </a:p>
                  </a:txBody>
                  <a:tcPr/>
                </a:tc>
              </a:tr>
              <a:tr h="329373">
                <a:tc>
                  <a:txBody>
                    <a:bodyPr/>
                    <a:lstStyle/>
                    <a:p>
                      <a:pPr algn="r"/>
                      <a:r>
                        <a:rPr lang="en-US" sz="1800" dirty="0" smtClean="0"/>
                        <a:t>Web</a:t>
                      </a:r>
                      <a:endParaRPr lang="en-US" sz="1800" dirty="0"/>
                    </a:p>
                  </a:txBody>
                  <a:tcPr>
                    <a:solidFill>
                      <a:schemeClr val="bg2">
                        <a:lumMod val="90000"/>
                      </a:schemeClr>
                    </a:solidFill>
                  </a:tcPr>
                </a:tc>
                <a:tc>
                  <a:txBody>
                    <a:bodyPr/>
                    <a:lstStyle/>
                    <a:p>
                      <a:r>
                        <a:rPr lang="en-US" dirty="0" smtClean="0">
                          <a:hlinkClick r:id="rId3"/>
                        </a:rPr>
                        <a:t>www.saraffashionbd.com</a:t>
                      </a:r>
                      <a:r>
                        <a:rPr lang="en-US" baseline="0" dirty="0" smtClean="0"/>
                        <a:t> </a:t>
                      </a:r>
                    </a:p>
                  </a:txBody>
                  <a:tcPr/>
                </a:tc>
              </a:tr>
            </a:tbl>
          </a:graphicData>
        </a:graphic>
      </p:graphicFrame>
    </p:spTree>
    <p:extLst>
      <p:ext uri="{BB962C8B-B14F-4D97-AF65-F5344CB8AC3E}">
        <p14:creationId xmlns:p14="http://schemas.microsoft.com/office/powerpoint/2010/main" val="413478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Check Box 59"/>
          <p:cNvPicPr>
            <a:picLocks noChangeAspect="1"/>
          </p:cNvPicPr>
          <p:nvPr/>
        </p:nvPicPr>
        <p:blipFill>
          <a:blip r:embed="rId3"/>
          <a:stretch>
            <a:fillRect/>
          </a:stretch>
        </p:blipFill>
        <p:spPr>
          <a:xfrm>
            <a:off x="5553075" y="10787063"/>
            <a:ext cx="304800" cy="314325"/>
          </a:xfrm>
          <a:prstGeom prst="rect">
            <a:avLst/>
          </a:prstGeom>
        </p:spPr>
      </p:pic>
      <p:pic>
        <p:nvPicPr>
          <p:cNvPr id="56" name="Check Box 60"/>
          <p:cNvPicPr>
            <a:picLocks noChangeAspect="1"/>
          </p:cNvPicPr>
          <p:nvPr/>
        </p:nvPicPr>
        <p:blipFill>
          <a:blip r:embed="rId4"/>
          <a:stretch>
            <a:fillRect/>
          </a:stretch>
        </p:blipFill>
        <p:spPr>
          <a:xfrm>
            <a:off x="6705600" y="10787063"/>
            <a:ext cx="304800" cy="314325"/>
          </a:xfrm>
          <a:prstGeom prst="rect">
            <a:avLst/>
          </a:prstGeom>
        </p:spPr>
      </p:pic>
      <p:pic>
        <p:nvPicPr>
          <p:cNvPr id="57" name="Check Box 64"/>
          <p:cNvPicPr>
            <a:picLocks noChangeAspect="1"/>
          </p:cNvPicPr>
          <p:nvPr/>
        </p:nvPicPr>
        <p:blipFill>
          <a:blip r:embed="rId5"/>
          <a:stretch>
            <a:fillRect/>
          </a:stretch>
        </p:blipFill>
        <p:spPr>
          <a:xfrm>
            <a:off x="5553075" y="10948988"/>
            <a:ext cx="304800" cy="314325"/>
          </a:xfrm>
          <a:prstGeom prst="rect">
            <a:avLst/>
          </a:prstGeom>
        </p:spPr>
      </p:pic>
      <p:pic>
        <p:nvPicPr>
          <p:cNvPr id="58" name="Check Box 65"/>
          <p:cNvPicPr>
            <a:picLocks noChangeAspect="1"/>
          </p:cNvPicPr>
          <p:nvPr/>
        </p:nvPicPr>
        <p:blipFill>
          <a:blip r:embed="rId5"/>
          <a:stretch>
            <a:fillRect/>
          </a:stretch>
        </p:blipFill>
        <p:spPr>
          <a:xfrm>
            <a:off x="6705600" y="10948988"/>
            <a:ext cx="304800" cy="314325"/>
          </a:xfrm>
          <a:prstGeom prst="rect">
            <a:avLst/>
          </a:prstGeom>
        </p:spPr>
      </p:pic>
      <p:pic>
        <p:nvPicPr>
          <p:cNvPr id="59" name="Check Box 66"/>
          <p:cNvPicPr>
            <a:picLocks noChangeAspect="1"/>
          </p:cNvPicPr>
          <p:nvPr/>
        </p:nvPicPr>
        <p:blipFill>
          <a:blip r:embed="rId4"/>
          <a:stretch>
            <a:fillRect/>
          </a:stretch>
        </p:blipFill>
        <p:spPr>
          <a:xfrm>
            <a:off x="5553075" y="11110913"/>
            <a:ext cx="304800" cy="314325"/>
          </a:xfrm>
          <a:prstGeom prst="rect">
            <a:avLst/>
          </a:prstGeom>
        </p:spPr>
      </p:pic>
      <p:pic>
        <p:nvPicPr>
          <p:cNvPr id="60" name="Check Box 67"/>
          <p:cNvPicPr>
            <a:picLocks noChangeAspect="1"/>
          </p:cNvPicPr>
          <p:nvPr/>
        </p:nvPicPr>
        <p:blipFill>
          <a:blip r:embed="rId3"/>
          <a:stretch>
            <a:fillRect/>
          </a:stretch>
        </p:blipFill>
        <p:spPr>
          <a:xfrm>
            <a:off x="6705600" y="11110913"/>
            <a:ext cx="304800" cy="314325"/>
          </a:xfrm>
          <a:prstGeom prst="rect">
            <a:avLst/>
          </a:prstGeom>
        </p:spPr>
      </p:pic>
      <p:pic>
        <p:nvPicPr>
          <p:cNvPr id="61" name="Check Box 68"/>
          <p:cNvPicPr>
            <a:picLocks noChangeAspect="1"/>
          </p:cNvPicPr>
          <p:nvPr/>
        </p:nvPicPr>
        <p:blipFill>
          <a:blip r:embed="rId6"/>
          <a:stretch>
            <a:fillRect/>
          </a:stretch>
        </p:blipFill>
        <p:spPr>
          <a:xfrm>
            <a:off x="5553075" y="11272838"/>
            <a:ext cx="304800" cy="314325"/>
          </a:xfrm>
          <a:prstGeom prst="rect">
            <a:avLst/>
          </a:prstGeom>
        </p:spPr>
      </p:pic>
      <p:pic>
        <p:nvPicPr>
          <p:cNvPr id="62" name="Check Box 69"/>
          <p:cNvPicPr>
            <a:picLocks noChangeAspect="1"/>
          </p:cNvPicPr>
          <p:nvPr/>
        </p:nvPicPr>
        <p:blipFill>
          <a:blip r:embed="rId5"/>
          <a:stretch>
            <a:fillRect/>
          </a:stretch>
        </p:blipFill>
        <p:spPr>
          <a:xfrm>
            <a:off x="6705600" y="11272838"/>
            <a:ext cx="304800" cy="314325"/>
          </a:xfrm>
          <a:prstGeom prst="rect">
            <a:avLst/>
          </a:prstGeom>
        </p:spPr>
      </p:pic>
      <p:pic>
        <p:nvPicPr>
          <p:cNvPr id="63" name="Check Box 70"/>
          <p:cNvPicPr>
            <a:picLocks noChangeAspect="1"/>
          </p:cNvPicPr>
          <p:nvPr/>
        </p:nvPicPr>
        <p:blipFill>
          <a:blip r:embed="rId4"/>
          <a:stretch>
            <a:fillRect/>
          </a:stretch>
        </p:blipFill>
        <p:spPr>
          <a:xfrm>
            <a:off x="5553075" y="11434763"/>
            <a:ext cx="304800" cy="314325"/>
          </a:xfrm>
          <a:prstGeom prst="rect">
            <a:avLst/>
          </a:prstGeom>
        </p:spPr>
      </p:pic>
      <p:pic>
        <p:nvPicPr>
          <p:cNvPr id="64" name="Check Box 71"/>
          <p:cNvPicPr>
            <a:picLocks noChangeAspect="1"/>
          </p:cNvPicPr>
          <p:nvPr/>
        </p:nvPicPr>
        <p:blipFill>
          <a:blip r:embed="rId3"/>
          <a:stretch>
            <a:fillRect/>
          </a:stretch>
        </p:blipFill>
        <p:spPr>
          <a:xfrm>
            <a:off x="6705600" y="11434763"/>
            <a:ext cx="304800" cy="314325"/>
          </a:xfrm>
          <a:prstGeom prst="rect">
            <a:avLst/>
          </a:prstGeom>
        </p:spPr>
      </p:pic>
      <p:pic>
        <p:nvPicPr>
          <p:cNvPr id="65" name="Check Box 72"/>
          <p:cNvPicPr>
            <a:picLocks noChangeAspect="1"/>
          </p:cNvPicPr>
          <p:nvPr/>
        </p:nvPicPr>
        <p:blipFill>
          <a:blip r:embed="rId6"/>
          <a:stretch>
            <a:fillRect/>
          </a:stretch>
        </p:blipFill>
        <p:spPr>
          <a:xfrm>
            <a:off x="5553075" y="11596688"/>
            <a:ext cx="304800" cy="314325"/>
          </a:xfrm>
          <a:prstGeom prst="rect">
            <a:avLst/>
          </a:prstGeom>
        </p:spPr>
      </p:pic>
      <p:pic>
        <p:nvPicPr>
          <p:cNvPr id="66" name="Check Box 73"/>
          <p:cNvPicPr>
            <a:picLocks noChangeAspect="1"/>
          </p:cNvPicPr>
          <p:nvPr/>
        </p:nvPicPr>
        <p:blipFill>
          <a:blip r:embed="rId5"/>
          <a:stretch>
            <a:fillRect/>
          </a:stretch>
        </p:blipFill>
        <p:spPr>
          <a:xfrm>
            <a:off x="6705600" y="11596688"/>
            <a:ext cx="304800" cy="314325"/>
          </a:xfrm>
          <a:prstGeom prst="rect">
            <a:avLst/>
          </a:prstGeom>
        </p:spPr>
      </p:pic>
      <p:pic>
        <p:nvPicPr>
          <p:cNvPr id="67" name="Check Box 74"/>
          <p:cNvPicPr>
            <a:picLocks noChangeAspect="1"/>
          </p:cNvPicPr>
          <p:nvPr/>
        </p:nvPicPr>
        <p:blipFill>
          <a:blip r:embed="rId6"/>
          <a:stretch>
            <a:fillRect/>
          </a:stretch>
        </p:blipFill>
        <p:spPr>
          <a:xfrm>
            <a:off x="5553075" y="11758613"/>
            <a:ext cx="304800" cy="314325"/>
          </a:xfrm>
          <a:prstGeom prst="rect">
            <a:avLst/>
          </a:prstGeom>
        </p:spPr>
      </p:pic>
      <p:pic>
        <p:nvPicPr>
          <p:cNvPr id="68" name="Check Box 75"/>
          <p:cNvPicPr>
            <a:picLocks noChangeAspect="1"/>
          </p:cNvPicPr>
          <p:nvPr/>
        </p:nvPicPr>
        <p:blipFill>
          <a:blip r:embed="rId5"/>
          <a:stretch>
            <a:fillRect/>
          </a:stretch>
        </p:blipFill>
        <p:spPr>
          <a:xfrm>
            <a:off x="6705600" y="11758613"/>
            <a:ext cx="304800" cy="314325"/>
          </a:xfrm>
          <a:prstGeom prst="rect">
            <a:avLst/>
          </a:prstGeom>
        </p:spPr>
      </p:pic>
      <p:pic>
        <p:nvPicPr>
          <p:cNvPr id="69" name="Check Box 76"/>
          <p:cNvPicPr>
            <a:picLocks noChangeAspect="1"/>
          </p:cNvPicPr>
          <p:nvPr/>
        </p:nvPicPr>
        <p:blipFill>
          <a:blip r:embed="rId4"/>
          <a:stretch>
            <a:fillRect/>
          </a:stretch>
        </p:blipFill>
        <p:spPr>
          <a:xfrm>
            <a:off x="5553075" y="11920538"/>
            <a:ext cx="304800" cy="314325"/>
          </a:xfrm>
          <a:prstGeom prst="rect">
            <a:avLst/>
          </a:prstGeom>
        </p:spPr>
      </p:pic>
      <p:pic>
        <p:nvPicPr>
          <p:cNvPr id="70" name="Check Box 77"/>
          <p:cNvPicPr>
            <a:picLocks noChangeAspect="1"/>
          </p:cNvPicPr>
          <p:nvPr/>
        </p:nvPicPr>
        <p:blipFill>
          <a:blip r:embed="rId3"/>
          <a:stretch>
            <a:fillRect/>
          </a:stretch>
        </p:blipFill>
        <p:spPr>
          <a:xfrm>
            <a:off x="6705600" y="11920538"/>
            <a:ext cx="304800" cy="314325"/>
          </a:xfrm>
          <a:prstGeom prst="rect">
            <a:avLst/>
          </a:prstGeom>
        </p:spPr>
      </p:pic>
      <p:pic>
        <p:nvPicPr>
          <p:cNvPr id="71" name="Check Box 78"/>
          <p:cNvPicPr>
            <a:picLocks noChangeAspect="1"/>
          </p:cNvPicPr>
          <p:nvPr/>
        </p:nvPicPr>
        <p:blipFill>
          <a:blip r:embed="rId6"/>
          <a:stretch>
            <a:fillRect/>
          </a:stretch>
        </p:blipFill>
        <p:spPr>
          <a:xfrm>
            <a:off x="5553075" y="12082463"/>
            <a:ext cx="304800" cy="314325"/>
          </a:xfrm>
          <a:prstGeom prst="rect">
            <a:avLst/>
          </a:prstGeom>
        </p:spPr>
      </p:pic>
      <p:pic>
        <p:nvPicPr>
          <p:cNvPr id="72" name="Check Box 79"/>
          <p:cNvPicPr>
            <a:picLocks noChangeAspect="1"/>
          </p:cNvPicPr>
          <p:nvPr/>
        </p:nvPicPr>
        <p:blipFill>
          <a:blip r:embed="rId5"/>
          <a:stretch>
            <a:fillRect/>
          </a:stretch>
        </p:blipFill>
        <p:spPr>
          <a:xfrm>
            <a:off x="6705600" y="12082463"/>
            <a:ext cx="304800" cy="314325"/>
          </a:xfrm>
          <a:prstGeom prst="rect">
            <a:avLst/>
          </a:prstGeom>
        </p:spPr>
      </p:pic>
      <p:pic>
        <p:nvPicPr>
          <p:cNvPr id="73" name="Check Box 80"/>
          <p:cNvPicPr>
            <a:picLocks noChangeAspect="1"/>
          </p:cNvPicPr>
          <p:nvPr/>
        </p:nvPicPr>
        <p:blipFill>
          <a:blip r:embed="rId4"/>
          <a:stretch>
            <a:fillRect/>
          </a:stretch>
        </p:blipFill>
        <p:spPr>
          <a:xfrm>
            <a:off x="5553075" y="12244388"/>
            <a:ext cx="304800" cy="314325"/>
          </a:xfrm>
          <a:prstGeom prst="rect">
            <a:avLst/>
          </a:prstGeom>
        </p:spPr>
      </p:pic>
      <p:pic>
        <p:nvPicPr>
          <p:cNvPr id="74" name="Check Box 81"/>
          <p:cNvPicPr>
            <a:picLocks noChangeAspect="1"/>
          </p:cNvPicPr>
          <p:nvPr/>
        </p:nvPicPr>
        <p:blipFill>
          <a:blip r:embed="rId3"/>
          <a:stretch>
            <a:fillRect/>
          </a:stretch>
        </p:blipFill>
        <p:spPr>
          <a:xfrm>
            <a:off x="6705600" y="12244388"/>
            <a:ext cx="304800" cy="314325"/>
          </a:xfrm>
          <a:prstGeom prst="rect">
            <a:avLst/>
          </a:prstGeom>
        </p:spPr>
      </p:pic>
      <p:pic>
        <p:nvPicPr>
          <p:cNvPr id="75" name="Check Box 82"/>
          <p:cNvPicPr>
            <a:picLocks noChangeAspect="1"/>
          </p:cNvPicPr>
          <p:nvPr/>
        </p:nvPicPr>
        <p:blipFill>
          <a:blip r:embed="rId6"/>
          <a:stretch>
            <a:fillRect/>
          </a:stretch>
        </p:blipFill>
        <p:spPr>
          <a:xfrm>
            <a:off x="5553075" y="12406313"/>
            <a:ext cx="304800" cy="314325"/>
          </a:xfrm>
          <a:prstGeom prst="rect">
            <a:avLst/>
          </a:prstGeom>
        </p:spPr>
      </p:pic>
      <p:pic>
        <p:nvPicPr>
          <p:cNvPr id="76" name="Check Box 83"/>
          <p:cNvPicPr>
            <a:picLocks noChangeAspect="1"/>
          </p:cNvPicPr>
          <p:nvPr/>
        </p:nvPicPr>
        <p:blipFill>
          <a:blip r:embed="rId5"/>
          <a:stretch>
            <a:fillRect/>
          </a:stretch>
        </p:blipFill>
        <p:spPr>
          <a:xfrm>
            <a:off x="6705600" y="12406313"/>
            <a:ext cx="304800" cy="314325"/>
          </a:xfrm>
          <a:prstGeom prst="rect">
            <a:avLst/>
          </a:prstGeom>
        </p:spPr>
      </p:pic>
      <p:sp>
        <p:nvSpPr>
          <p:cNvPr id="2" name="TextBox 1"/>
          <p:cNvSpPr txBox="1"/>
          <p:nvPr/>
        </p:nvSpPr>
        <p:spPr>
          <a:xfrm>
            <a:off x="0" y="0"/>
            <a:ext cx="9144000" cy="369332"/>
          </a:xfrm>
          <a:prstGeom prst="rect">
            <a:avLst/>
          </a:prstGeom>
          <a:solidFill>
            <a:schemeClr val="tx2"/>
          </a:solidFill>
        </p:spPr>
        <p:txBody>
          <a:bodyPr wrap="square" rtlCol="0">
            <a:spAutoFit/>
          </a:bodyPr>
          <a:lstStyle/>
          <a:p>
            <a:pPr algn="ctr"/>
            <a:r>
              <a:rPr lang="en-US" dirty="0" smtClean="0">
                <a:solidFill>
                  <a:srgbClr val="FFFFFF"/>
                </a:solidFill>
              </a:rPr>
              <a:t>Our ASSOCIATE FACTORY</a:t>
            </a:r>
            <a:endParaRPr lang="en-US" dirty="0">
              <a:solidFill>
                <a:srgbClr val="FFFFFF"/>
              </a:solidFill>
            </a:endParaRPr>
          </a:p>
        </p:txBody>
      </p:sp>
      <p:sp>
        <p:nvSpPr>
          <p:cNvPr id="3" name="TextBox 2"/>
          <p:cNvSpPr txBox="1"/>
          <p:nvPr/>
        </p:nvSpPr>
        <p:spPr>
          <a:xfrm>
            <a:off x="152400" y="2304871"/>
            <a:ext cx="5226505" cy="1477328"/>
          </a:xfrm>
          <a:prstGeom prst="rect">
            <a:avLst/>
          </a:prstGeom>
          <a:noFill/>
        </p:spPr>
        <p:txBody>
          <a:bodyPr wrap="square" rtlCol="0">
            <a:spAutoFit/>
          </a:bodyPr>
          <a:lstStyle/>
          <a:p>
            <a:r>
              <a:rPr lang="en-US" dirty="0" smtClean="0">
                <a:ln>
                  <a:solidFill>
                    <a:schemeClr val="tx1">
                      <a:lumMod val="65000"/>
                      <a:lumOff val="35000"/>
                    </a:schemeClr>
                  </a:solidFill>
                </a:ln>
                <a:solidFill>
                  <a:schemeClr val="bg2">
                    <a:lumMod val="10000"/>
                  </a:schemeClr>
                </a:solidFill>
              </a:rPr>
              <a:t>1..)  </a:t>
            </a:r>
            <a:r>
              <a:rPr lang="en-US" dirty="0" smtClean="0">
                <a:solidFill>
                  <a:schemeClr val="bg2">
                    <a:lumMod val="10000"/>
                  </a:schemeClr>
                </a:solidFill>
              </a:rPr>
              <a:t>MARTIN  </a:t>
            </a:r>
            <a:r>
              <a:rPr lang="en-US" dirty="0">
                <a:solidFill>
                  <a:schemeClr val="bg2">
                    <a:lumMod val="10000"/>
                  </a:schemeClr>
                </a:solidFill>
              </a:rPr>
              <a:t>KNITWEAR </a:t>
            </a:r>
            <a:r>
              <a:rPr lang="en-US" dirty="0" smtClean="0">
                <a:solidFill>
                  <a:schemeClr val="bg2">
                    <a:lumMod val="10000"/>
                  </a:schemeClr>
                </a:solidFill>
              </a:rPr>
              <a:t>LTD</a:t>
            </a:r>
          </a:p>
          <a:p>
            <a:r>
              <a:rPr lang="en-US" b="1" dirty="0" smtClean="0">
                <a:solidFill>
                  <a:schemeClr val="bg2">
                    <a:lumMod val="10000"/>
                  </a:schemeClr>
                </a:solidFill>
              </a:rPr>
              <a:t>2..) </a:t>
            </a:r>
            <a:r>
              <a:rPr lang="en-US" dirty="0" smtClean="0">
                <a:solidFill>
                  <a:schemeClr val="bg2">
                    <a:lumMod val="10000"/>
                  </a:schemeClr>
                </a:solidFill>
              </a:rPr>
              <a:t>JAZIRA FABRICS </a:t>
            </a:r>
          </a:p>
          <a:p>
            <a:r>
              <a:rPr lang="en-US" dirty="0" smtClean="0">
                <a:ln>
                  <a:solidFill>
                    <a:schemeClr val="tx1">
                      <a:lumMod val="75000"/>
                      <a:lumOff val="25000"/>
                    </a:schemeClr>
                  </a:solidFill>
                </a:ln>
                <a:solidFill>
                  <a:schemeClr val="bg2">
                    <a:lumMod val="10000"/>
                  </a:schemeClr>
                </a:solidFill>
              </a:rPr>
              <a:t>3..)  </a:t>
            </a:r>
            <a:r>
              <a:rPr lang="en-US" dirty="0" smtClean="0">
                <a:solidFill>
                  <a:schemeClr val="bg2">
                    <a:lumMod val="10000"/>
                  </a:schemeClr>
                </a:solidFill>
              </a:rPr>
              <a:t>RS  </a:t>
            </a:r>
            <a:r>
              <a:rPr lang="en-US" dirty="0">
                <a:solidFill>
                  <a:schemeClr val="bg2">
                    <a:lumMod val="10000"/>
                  </a:schemeClr>
                </a:solidFill>
              </a:rPr>
              <a:t>KNITWEARS </a:t>
            </a:r>
            <a:r>
              <a:rPr lang="en-US" dirty="0" smtClean="0">
                <a:solidFill>
                  <a:schemeClr val="bg2">
                    <a:lumMod val="10000"/>
                  </a:schemeClr>
                </a:solidFill>
              </a:rPr>
              <a:t>LTD</a:t>
            </a:r>
          </a:p>
          <a:p>
            <a:r>
              <a:rPr lang="en-US" dirty="0" smtClean="0">
                <a:ln>
                  <a:solidFill>
                    <a:schemeClr val="bg2">
                      <a:lumMod val="25000"/>
                    </a:schemeClr>
                  </a:solidFill>
                </a:ln>
                <a:solidFill>
                  <a:schemeClr val="bg2">
                    <a:lumMod val="10000"/>
                  </a:schemeClr>
                </a:solidFill>
              </a:rPr>
              <a:t>4..)  </a:t>
            </a:r>
            <a:r>
              <a:rPr lang="en-US" dirty="0">
                <a:solidFill>
                  <a:schemeClr val="bg2">
                    <a:lumMod val="10000"/>
                  </a:schemeClr>
                </a:solidFill>
              </a:rPr>
              <a:t>F K  TEXTILE </a:t>
            </a:r>
            <a:r>
              <a:rPr lang="en-US" dirty="0" smtClean="0">
                <a:solidFill>
                  <a:schemeClr val="bg2">
                    <a:lumMod val="10000"/>
                  </a:schemeClr>
                </a:solidFill>
              </a:rPr>
              <a:t>MILLS</a:t>
            </a:r>
          </a:p>
          <a:p>
            <a:r>
              <a:rPr lang="en-US" dirty="0" smtClean="0">
                <a:ln>
                  <a:solidFill>
                    <a:schemeClr val="tx1">
                      <a:lumMod val="65000"/>
                      <a:lumOff val="35000"/>
                    </a:schemeClr>
                  </a:solidFill>
                </a:ln>
                <a:solidFill>
                  <a:schemeClr val="tx1">
                    <a:lumMod val="85000"/>
                    <a:lumOff val="15000"/>
                  </a:schemeClr>
                </a:solidFill>
              </a:rPr>
              <a:t>5..) </a:t>
            </a:r>
            <a:r>
              <a:rPr lang="en-US" dirty="0" smtClean="0">
                <a:solidFill>
                  <a:schemeClr val="bg2">
                    <a:lumMod val="10000"/>
                  </a:schemeClr>
                </a:solidFill>
              </a:rPr>
              <a:t>MODISH </a:t>
            </a:r>
            <a:r>
              <a:rPr lang="en-US" dirty="0">
                <a:solidFill>
                  <a:schemeClr val="bg2">
                    <a:lumMod val="10000"/>
                  </a:schemeClr>
                </a:solidFill>
              </a:rPr>
              <a:t>ATTIRES LTD</a:t>
            </a:r>
          </a:p>
        </p:txBody>
      </p:sp>
      <p:sp>
        <p:nvSpPr>
          <p:cNvPr id="4" name="TextBox 3"/>
          <p:cNvSpPr txBox="1"/>
          <p:nvPr/>
        </p:nvSpPr>
        <p:spPr>
          <a:xfrm>
            <a:off x="65313" y="497114"/>
            <a:ext cx="8795658" cy="1631216"/>
          </a:xfrm>
          <a:prstGeom prst="rect">
            <a:avLst/>
          </a:prstGeom>
          <a:noFill/>
        </p:spPr>
        <p:txBody>
          <a:bodyPr wrap="square" rtlCol="0">
            <a:spAutoFit/>
          </a:bodyPr>
          <a:lstStyle/>
          <a:p>
            <a:r>
              <a:rPr lang="en-US" sz="2000" dirty="0" smtClean="0"/>
              <a:t>Below mentioned factories is our associated which of them </a:t>
            </a:r>
            <a:r>
              <a:rPr lang="en-US" sz="2000" dirty="0"/>
              <a:t>are </a:t>
            </a:r>
            <a:r>
              <a:rPr lang="en-US" sz="2000" dirty="0" smtClean="0"/>
              <a:t>OEKO-TEX, ACCORD, SEDEX ,BSCI audit updated. Our Qc team always time to give instruction in order to improve their quality .</a:t>
            </a:r>
          </a:p>
          <a:p>
            <a:r>
              <a:rPr lang="en-US" sz="2000" dirty="0" smtClean="0"/>
              <a:t>For this , we can control the quality as per buyer requirements. Not only that , we  control the knitting and dying also  for keeping in tolerance of shrinkage.  </a:t>
            </a:r>
            <a:endParaRPr lang="en-US" sz="2000"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5898749"/>
            <a:ext cx="3733800" cy="718351"/>
          </a:xfrm>
          <a:prstGeom prst="rect">
            <a:avLst/>
          </a:prstGeom>
        </p:spPr>
      </p:pic>
    </p:spTree>
    <p:extLst>
      <p:ext uri="{BB962C8B-B14F-4D97-AF65-F5344CB8AC3E}">
        <p14:creationId xmlns:p14="http://schemas.microsoft.com/office/powerpoint/2010/main" val="2052316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mn-lt"/>
              </a:rPr>
              <a:t>OUR SOURCING PRODUCTS</a:t>
            </a:r>
            <a:endParaRPr lang="en-US" b="1" dirty="0">
              <a:solidFill>
                <a:srgbClr val="00B050"/>
              </a:solidFill>
              <a:latin typeface="+mn-lt"/>
            </a:endParaRPr>
          </a:p>
        </p:txBody>
      </p:sp>
      <p:sp>
        <p:nvSpPr>
          <p:cNvPr id="3" name="Content Placeholder 2"/>
          <p:cNvSpPr>
            <a:spLocks noGrp="1"/>
          </p:cNvSpPr>
          <p:nvPr>
            <p:ph idx="1"/>
          </p:nvPr>
        </p:nvSpPr>
        <p:spPr/>
        <p:txBody>
          <a:bodyPr/>
          <a:lstStyle/>
          <a:p>
            <a:r>
              <a:rPr lang="en-US" dirty="0" smtClean="0">
                <a:solidFill>
                  <a:schemeClr val="accent2">
                    <a:lumMod val="75000"/>
                  </a:schemeClr>
                </a:solidFill>
                <a:latin typeface="Angsana New" pitchFamily="18" charset="-34"/>
                <a:cs typeface="Angsana New" pitchFamily="18" charset="-34"/>
              </a:rPr>
              <a:t>KID’S WEAR</a:t>
            </a:r>
          </a:p>
          <a:p>
            <a:r>
              <a:rPr lang="en-US" dirty="0" smtClean="0">
                <a:solidFill>
                  <a:schemeClr val="accent2">
                    <a:lumMod val="75000"/>
                  </a:schemeClr>
                </a:solidFill>
                <a:latin typeface="Angsana New" pitchFamily="18" charset="-34"/>
                <a:cs typeface="Angsana New" pitchFamily="18" charset="-34"/>
              </a:rPr>
              <a:t>MEN’S WEAR</a:t>
            </a:r>
          </a:p>
          <a:p>
            <a:r>
              <a:rPr lang="en-US" dirty="0" smtClean="0">
                <a:solidFill>
                  <a:schemeClr val="accent2">
                    <a:lumMod val="75000"/>
                  </a:schemeClr>
                </a:solidFill>
                <a:latin typeface="Angsana New" pitchFamily="18" charset="-34"/>
                <a:cs typeface="Angsana New" pitchFamily="18" charset="-34"/>
              </a:rPr>
              <a:t>LADIE’S WEAR</a:t>
            </a:r>
          </a:p>
          <a:p>
            <a:r>
              <a:rPr lang="en-US" dirty="0" smtClean="0">
                <a:solidFill>
                  <a:schemeClr val="accent2">
                    <a:lumMod val="75000"/>
                  </a:schemeClr>
                </a:solidFill>
                <a:latin typeface="Angsana New" pitchFamily="18" charset="-34"/>
                <a:cs typeface="Angsana New" pitchFamily="18" charset="-34"/>
              </a:rPr>
              <a:t>ALL OVER KNITWEAR ITEM LIKE AS :</a:t>
            </a:r>
          </a:p>
          <a:p>
            <a:r>
              <a:rPr lang="en-US" sz="2400" dirty="0" smtClean="0">
                <a:solidFill>
                  <a:schemeClr val="accent2">
                    <a:lumMod val="75000"/>
                  </a:schemeClr>
                </a:solidFill>
                <a:latin typeface="Angsana New" pitchFamily="18" charset="-34"/>
                <a:cs typeface="Angsana New" pitchFamily="18" charset="-34"/>
              </a:rPr>
              <a:t>T-SHIRT/POLO SHIRT/LEGGINGS/ROMPER</a:t>
            </a:r>
            <a:endParaRPr lang="en-US" sz="2400" dirty="0">
              <a:solidFill>
                <a:schemeClr val="accent2">
                  <a:lumMod val="75000"/>
                </a:schemeClr>
              </a:solidFill>
              <a:latin typeface="Angsana New" pitchFamily="18" charset="-34"/>
              <a:cs typeface="Angsana New" pitchFamily="18" charset="-34"/>
            </a:endParaRPr>
          </a:p>
        </p:txBody>
      </p:sp>
    </p:spTree>
    <p:extLst>
      <p:ext uri="{BB962C8B-B14F-4D97-AF65-F5344CB8AC3E}">
        <p14:creationId xmlns:p14="http://schemas.microsoft.com/office/powerpoint/2010/main" val="215403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914400" y="5638800"/>
            <a:ext cx="7244736" cy="401715"/>
          </a:xfrm>
        </p:spPr>
        <p:txBody>
          <a:bodyPr/>
          <a:lstStyle/>
          <a:p>
            <a:r>
              <a:rPr lang="en-US" dirty="0" smtClean="0"/>
              <a:t>BABY TO BIG BOY AND GIRL</a:t>
            </a:r>
            <a:endParaRPr lang="en-US" dirty="0"/>
          </a:p>
        </p:txBody>
      </p:sp>
      <p:sp>
        <p:nvSpPr>
          <p:cNvPr id="2" name="Title 1"/>
          <p:cNvSpPr>
            <a:spLocks noGrp="1"/>
          </p:cNvSpPr>
          <p:nvPr>
            <p:ph type="title"/>
          </p:nvPr>
        </p:nvSpPr>
        <p:spPr/>
        <p:txBody>
          <a:bodyPr/>
          <a:lstStyle/>
          <a:p>
            <a:r>
              <a:rPr lang="en-US" dirty="0" smtClean="0"/>
              <a:t>KID’S WEAR</a:t>
            </a:r>
            <a:endParaRPr lang="en-US" dirty="0"/>
          </a:p>
        </p:txBody>
      </p:sp>
      <p:pic>
        <p:nvPicPr>
          <p:cNvPr id="6" name="Picture 5"/>
          <p:cNvPicPr>
            <a:picLocks noChangeAspect="1"/>
          </p:cNvPicPr>
          <p:nvPr/>
        </p:nvPicPr>
        <p:blipFill>
          <a:blip r:embed="rId2"/>
          <a:stretch>
            <a:fillRect/>
          </a:stretch>
        </p:blipFill>
        <p:spPr>
          <a:xfrm>
            <a:off x="2743200" y="3810000"/>
            <a:ext cx="898635" cy="99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2743200" y="2667000"/>
            <a:ext cx="901828" cy="91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4"/>
          <a:stretch>
            <a:fillRect/>
          </a:stretch>
        </p:blipFill>
        <p:spPr>
          <a:xfrm>
            <a:off x="857458" y="2667000"/>
            <a:ext cx="870855" cy="914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5"/>
          <a:stretch>
            <a:fillRect/>
          </a:stretch>
        </p:blipFill>
        <p:spPr>
          <a:xfrm>
            <a:off x="914400" y="3914986"/>
            <a:ext cx="855090" cy="9618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user\Desktop\IMAGE\1540387430000.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2482" y="419282"/>
            <a:ext cx="1887318" cy="1942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C:\Users\user\Desktop\IMAGE\154038719854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2482" y="2659380"/>
            <a:ext cx="1887318" cy="1988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C:\Users\user\Desktop\IMAGE\bcg1804521\BCG1804521 2.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419282"/>
            <a:ext cx="1524000" cy="23438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1" name="Picture 7" descr="C:\Users\user\Desktop\DSC058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8400" y="2924236"/>
            <a:ext cx="1447800" cy="1723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3" name="Picture 9" descr="C:\Users\user\Desktop\DSC0595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95318" y="659001"/>
            <a:ext cx="1282828" cy="1463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6599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86400"/>
            <a:ext cx="6086866" cy="566738"/>
          </a:xfrm>
        </p:spPr>
        <p:txBody>
          <a:bodyPr/>
          <a:lstStyle/>
          <a:p>
            <a:r>
              <a:rPr lang="en-US" dirty="0" smtClean="0"/>
              <a:t>FOR LADIES AND MEN’S  WEAR</a:t>
            </a:r>
            <a:endParaRPr lang="en-US" dirty="0"/>
          </a:p>
        </p:txBody>
      </p:sp>
      <p:pic>
        <p:nvPicPr>
          <p:cNvPr id="2051" name="Picture 3" descr="C:\Users\user\Desktop\DSC034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1000"/>
            <a:ext cx="2028874" cy="24981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DSC033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48527"/>
            <a:ext cx="1981200" cy="241847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DSC034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879188"/>
            <a:ext cx="1981200" cy="253101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esktop\DSC034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6274" y="3107790"/>
            <a:ext cx="2006600" cy="230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641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TotalTime>
  <Words>527</Words>
  <Application>Microsoft Office PowerPoint</Application>
  <PresentationFormat>On-screen Show (4:3)</PresentationFormat>
  <Paragraphs>56</Paragraphs>
  <Slides>10</Slides>
  <Notes>4</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Apothecary</vt:lpstr>
      <vt:lpstr>Office Theme</vt:lpstr>
      <vt:lpstr>PowerPoint Presentation</vt:lpstr>
      <vt:lpstr>PowerPoint Presentation</vt:lpstr>
      <vt:lpstr>PowerPoint Presentation</vt:lpstr>
      <vt:lpstr>PowerPoint Presentation</vt:lpstr>
      <vt:lpstr>PowerPoint Presentation</vt:lpstr>
      <vt:lpstr>PowerPoint Presentation</vt:lpstr>
      <vt:lpstr>OUR SOURCING PRODUCTS</vt:lpstr>
      <vt:lpstr>KID’S WEAR</vt:lpstr>
      <vt:lpstr>FOR LADIES AND MEN’S  WEAR</vt:lpstr>
      <vt:lpstr>KNITWEAR FABRICS</vt:lpstr>
    </vt:vector>
  </TitlesOfParts>
  <Company>Index IT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Impel Fashion</dc:title>
  <dc:creator>INDEX</dc:creator>
  <cp:lastModifiedBy>Bipu</cp:lastModifiedBy>
  <cp:revision>82</cp:revision>
  <dcterms:created xsi:type="dcterms:W3CDTF">2016-01-20T08:58:40Z</dcterms:created>
  <dcterms:modified xsi:type="dcterms:W3CDTF">2019-07-08T07:24:22Z</dcterms:modified>
</cp:coreProperties>
</file>